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74" r:id="rId7"/>
    <p:sldId id="261" r:id="rId8"/>
    <p:sldId id="275" r:id="rId9"/>
    <p:sldId id="276" r:id="rId10"/>
    <p:sldId id="277" r:id="rId11"/>
    <p:sldId id="278" r:id="rId12"/>
    <p:sldId id="27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5235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225238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98145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822657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9C6F6A-F914-44D3-8D37-B97323679D6E}" type="datetimeFigureOut">
              <a:rPr lang="en-US" smtClean="0"/>
              <a:t>11/11/2018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C5B8D-FA99-4086-AE0F-0EECEF4C6A1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5615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D9C6F6A-F914-44D3-8D37-B97323679D6E}"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1371562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D9C6F6A-F914-44D3-8D37-B97323679D6E}" type="datetimeFigureOut">
              <a:rPr lang="en-US" smtClean="0"/>
              <a:t>11/11/2018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982999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9C6F6A-F914-44D3-8D37-B97323679D6E}" type="datetimeFigureOut">
              <a:rPr lang="en-US" smtClean="0"/>
              <a:t>11/11/2018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847789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D9C6F6A-F914-44D3-8D37-B97323679D6E}" type="datetimeFigureOut">
              <a:rPr lang="en-US" smtClean="0"/>
              <a:t>11/11/2018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2352796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D9C6F6A-F914-44D3-8D37-B97323679D6E}" type="datetimeFigureOut">
              <a:rPr lang="en-US" smtClean="0"/>
              <a:t>11/11/2018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F3C5B8D-FA99-4086-AE0F-0EECEF4C6A10}" type="slidenum">
              <a:rPr lang="en-US" smtClean="0"/>
              <a:t>‹#›</a:t>
            </a:fld>
            <a:endParaRPr lang="en-US"/>
          </a:p>
        </p:txBody>
      </p:sp>
    </p:spTree>
    <p:extLst>
      <p:ext uri="{BB962C8B-B14F-4D97-AF65-F5344CB8AC3E}">
        <p14:creationId xmlns:p14="http://schemas.microsoft.com/office/powerpoint/2010/main" val="1062476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9C6F6A-F914-44D3-8D37-B97323679D6E}" type="datetimeFigureOut">
              <a:rPr lang="en-US" smtClean="0"/>
              <a:t>11/11/2018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C5B8D-FA99-4086-AE0F-0EECEF4C6A10}" type="slidenum">
              <a:rPr lang="en-US" smtClean="0"/>
              <a:t>‹#›</a:t>
            </a:fld>
            <a:endParaRPr lang="en-US"/>
          </a:p>
        </p:txBody>
      </p:sp>
    </p:spTree>
    <p:extLst>
      <p:ext uri="{BB962C8B-B14F-4D97-AF65-F5344CB8AC3E}">
        <p14:creationId xmlns:p14="http://schemas.microsoft.com/office/powerpoint/2010/main" val="3080157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D9C6F6A-F914-44D3-8D37-B97323679D6E}" type="datetimeFigureOut">
              <a:rPr lang="en-US" smtClean="0"/>
              <a:t>11/11/2018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F3C5B8D-FA99-4086-AE0F-0EECEF4C6A1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89666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2618" y="304801"/>
            <a:ext cx="11319164" cy="5888215"/>
          </a:xfrm>
          <a:prstGeom prst="rect">
            <a:avLst/>
          </a:prstGeom>
        </p:spPr>
        <p:txBody>
          <a:bodyPr wrap="square">
            <a:spAutoFit/>
          </a:bodyPr>
          <a:lstStyle/>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University of </a:t>
            </a:r>
            <a:r>
              <a:rPr lang="en-US" sz="2800" b="1" dirty="0" err="1"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Diyala</a:t>
            </a:r>
            <a:endParaRPr lang="en-US" sz="2400" dirty="0">
              <a:latin typeface="Calibri" panose="020F0502020204030204" pitchFamily="34" charset="0"/>
              <a:ea typeface="Calibri" panose="020F0502020204030204" pitchFamily="34" charset="0"/>
              <a:cs typeface="Arial" panose="020B0604020202020204" pitchFamily="34" charset="0"/>
            </a:endParaRPr>
          </a:p>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College of Engineering</a:t>
            </a:r>
            <a:endParaRPr lang="en-US" sz="2400" dirty="0">
              <a:latin typeface="Calibri" panose="020F0502020204030204" pitchFamily="34" charset="0"/>
              <a:ea typeface="Calibri" panose="020F0502020204030204" pitchFamily="34" charset="0"/>
              <a:cs typeface="Arial" panose="020B0604020202020204" pitchFamily="34" charset="0"/>
            </a:endParaRPr>
          </a:p>
          <a:p>
            <a:pPr lvl="5">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Department of Electronics Engineering </a:t>
            </a:r>
          </a:p>
          <a:p>
            <a:pPr>
              <a:lnSpc>
                <a:spcPct val="107000"/>
              </a:lnSpc>
            </a:pPr>
            <a:endParaRPr lang="en-US" sz="16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nSpc>
                <a:spcPct val="107000"/>
              </a:lnSpc>
            </a:pP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a:t>
            </a:r>
          </a:p>
          <a:p>
            <a:pPr>
              <a:lnSpc>
                <a:spcPct val="107000"/>
              </a:lnSpc>
            </a:pP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Course Number: U103</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Course Name: Computer Networks</a:t>
            </a:r>
          </a:p>
          <a:p>
            <a:pPr algn="ctr">
              <a:lnSpc>
                <a:spcPct val="107000"/>
              </a:lnSpc>
            </a:pP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Lecture </a:t>
            </a:r>
            <a:r>
              <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(3)</a:t>
            </a: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endParaRPr lang="en-US" sz="24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ctr">
              <a:lnSpc>
                <a:spcPct val="107000"/>
              </a:lnSpc>
            </a:pPr>
            <a:r>
              <a:rPr lang="en-US" sz="2400" b="1"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Asst. Lect. Ahmed Mohammed Ahmed</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2" descr="Image result for university of diyala sign"/>
          <p:cNvPicPr>
            <a:picLocks noChangeAspect="1" noChangeArrowheads="1"/>
          </p:cNvPicPr>
          <p:nvPr/>
        </p:nvPicPr>
        <p:blipFill>
          <a:blip r:embed="rId2"/>
          <a:srcRect/>
          <a:stretch>
            <a:fillRect/>
          </a:stretch>
        </p:blipFill>
        <p:spPr bwMode="auto">
          <a:xfrm>
            <a:off x="512618" y="304801"/>
            <a:ext cx="2164545" cy="3015019"/>
          </a:xfrm>
          <a:prstGeom prst="rect">
            <a:avLst/>
          </a:prstGeom>
          <a:noFill/>
        </p:spPr>
      </p:pic>
      <p:pic>
        <p:nvPicPr>
          <p:cNvPr id="6" name="Picture 2" descr="Image result for Diyala university Engineering sign">
            <a:extLst>
              <a:ext uri="{FF2B5EF4-FFF2-40B4-BE49-F238E27FC236}">
                <a16:creationId xmlns:a16="http://schemas.microsoft.com/office/drawing/2014/main" xmlns="" id="{CA6F3B81-7C44-4D32-AAD4-C7E23A77D92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21091" y="304800"/>
            <a:ext cx="2410691" cy="2516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753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74210" y="677720"/>
            <a:ext cx="7874740" cy="5122579"/>
          </a:xfrm>
          <a:prstGeom prst="rect">
            <a:avLst/>
          </a:prstGeom>
          <a:noFill/>
          <a:ln>
            <a:noFill/>
          </a:ln>
          <a:effectLst/>
          <a:extLst/>
        </p:spPr>
      </p:pic>
    </p:spTree>
    <p:extLst>
      <p:ext uri="{BB962C8B-B14F-4D97-AF65-F5344CB8AC3E}">
        <p14:creationId xmlns:p14="http://schemas.microsoft.com/office/powerpoint/2010/main" val="3894402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41946" y="908410"/>
            <a:ext cx="9430603" cy="3810274"/>
          </a:xfrm>
          <a:prstGeom prst="rect">
            <a:avLst/>
          </a:prstGeom>
        </p:spPr>
        <p:txBody>
          <a:bodyPr wrap="square">
            <a:spAutoFit/>
          </a:bodyPr>
          <a:lstStyle/>
          <a:p>
            <a:pPr algn="ctr">
              <a:lnSpc>
                <a:spcPct val="115000"/>
              </a:lnSpc>
              <a:spcAft>
                <a:spcPts val="0"/>
              </a:spcAft>
            </a:pPr>
            <a:r>
              <a:rPr lang="en-US" sz="3200" b="1" u="sng" dirty="0">
                <a:latin typeface="Times New Roman" panose="02020603050405020304" pitchFamily="18" charset="0"/>
                <a:ea typeface="Calibri" panose="020F0502020204030204" pitchFamily="34" charset="0"/>
                <a:cs typeface="Arial" panose="020B0604020202020204" pitchFamily="34" charset="0"/>
              </a:rPr>
              <a:t>LAYERS IN THE OSI MODEL</a:t>
            </a:r>
            <a:endParaRPr lang="en-US" sz="2000" dirty="0">
              <a:latin typeface="Calibri" panose="020F0502020204030204" pitchFamily="34" charset="0"/>
              <a:ea typeface="Calibri" panose="020F0502020204030204" pitchFamily="34" charset="0"/>
              <a:cs typeface="Arial" panose="020B0604020202020204" pitchFamily="34" charset="0"/>
            </a:endParaRPr>
          </a:p>
          <a:p>
            <a:pPr algn="ctr">
              <a:lnSpc>
                <a:spcPct val="115000"/>
              </a:lnSpc>
              <a:spcAft>
                <a:spcPts val="0"/>
              </a:spcAft>
            </a:pPr>
            <a:r>
              <a:rPr lang="en-US" sz="3200" b="1" dirty="0">
                <a:latin typeface="Times New Roman" panose="02020603050405020304" pitchFamily="18" charset="0"/>
                <a:ea typeface="Calibri" panose="020F0502020204030204" pitchFamily="34" charset="0"/>
                <a:cs typeface="Arial" panose="020B0604020202020204" pitchFamily="34" charset="0"/>
              </a:rPr>
              <a:t> </a:t>
            </a:r>
            <a:endParaRPr lang="en-US" sz="2000" dirty="0">
              <a:latin typeface="Calibri" panose="020F0502020204030204" pitchFamily="34" charset="0"/>
              <a:ea typeface="Calibri" panose="020F0502020204030204" pitchFamily="34" charset="0"/>
              <a:cs typeface="Arial" panose="020B0604020202020204" pitchFamily="34" charset="0"/>
            </a:endParaRPr>
          </a:p>
          <a:p>
            <a:r>
              <a:rPr lang="en-US" sz="2400" b="1" u="sng" dirty="0">
                <a:latin typeface="Times New Roman" panose="02020603050405020304" pitchFamily="18" charset="0"/>
                <a:ea typeface="Calibri" panose="020F0502020204030204" pitchFamily="34" charset="0"/>
              </a:rPr>
              <a:t>Physical Layer</a:t>
            </a:r>
            <a:r>
              <a:rPr lang="en-US" sz="2400" dirty="0">
                <a:latin typeface="Times New Roman" panose="02020603050405020304" pitchFamily="18" charset="0"/>
                <a:ea typeface="Calibri" panose="020F0502020204030204" pitchFamily="34" charset="0"/>
              </a:rPr>
              <a:t>: - The physical layer coordinates the functions required to carry a bit stream over a physical medium. It deals with the mechanical and electrical specifications of the interface and transmission medium. It also defines the procedures and functions that physical devices and interfaces have to perform for transmission to Occur. Figure 3.4 shows the position of the physical layer with respect to the transmission medium and the data link layer.</a:t>
            </a:r>
            <a:endParaRPr lang="en-US" sz="2400" dirty="0"/>
          </a:p>
        </p:txBody>
      </p:sp>
    </p:spTree>
    <p:extLst>
      <p:ext uri="{BB962C8B-B14F-4D97-AF65-F5344CB8AC3E}">
        <p14:creationId xmlns:p14="http://schemas.microsoft.com/office/powerpoint/2010/main" val="17232720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01756" y="1447548"/>
            <a:ext cx="7965743" cy="3301873"/>
          </a:xfrm>
          <a:prstGeom prst="rect">
            <a:avLst/>
          </a:prstGeom>
          <a:noFill/>
          <a:ln>
            <a:noFill/>
          </a:ln>
          <a:effectLst/>
          <a:extLst/>
        </p:spPr>
      </p:pic>
    </p:spTree>
    <p:extLst>
      <p:ext uri="{BB962C8B-B14F-4D97-AF65-F5344CB8AC3E}">
        <p14:creationId xmlns:p14="http://schemas.microsoft.com/office/powerpoint/2010/main" val="2829642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6036" y="428010"/>
            <a:ext cx="10631606" cy="5896999"/>
          </a:xfrm>
          <a:prstGeom prst="rect">
            <a:avLst/>
          </a:prstGeom>
        </p:spPr>
        <p:txBody>
          <a:bodyPr wrap="square">
            <a:spAutoFit/>
          </a:bodyPr>
          <a:lstStyle/>
          <a:p>
            <a:pPr algn="ctr">
              <a:lnSpc>
                <a:spcPct val="115000"/>
              </a:lnSpc>
              <a:spcAft>
                <a:spcPts val="0"/>
              </a:spcAft>
            </a:pPr>
            <a:r>
              <a:rPr lang="en-US" sz="3200" b="1" u="sng" dirty="0">
                <a:latin typeface="Times New Roman" panose="02020603050405020304" pitchFamily="18" charset="0"/>
                <a:ea typeface="Calibri" panose="020F0502020204030204" pitchFamily="34" charset="0"/>
                <a:cs typeface="Arial" panose="020B0604020202020204" pitchFamily="34" charset="0"/>
              </a:rPr>
              <a:t>THE OSI MODEL</a:t>
            </a:r>
            <a:endParaRPr lang="en-US" sz="2000" dirty="0">
              <a:latin typeface="Calibri" panose="020F0502020204030204" pitchFamily="34" charset="0"/>
              <a:ea typeface="Calibri" panose="020F0502020204030204" pitchFamily="34" charset="0"/>
              <a:cs typeface="Arial" panose="020B0604020202020204" pitchFamily="34" charset="0"/>
            </a:endParaRPr>
          </a:p>
          <a:p>
            <a:pPr algn="ctr">
              <a:lnSpc>
                <a:spcPct val="115000"/>
              </a:lnSpc>
              <a:spcAft>
                <a:spcPts val="0"/>
              </a:spcAft>
            </a:pPr>
            <a:r>
              <a:rPr lang="en-US" sz="3200" dirty="0">
                <a:latin typeface="Times New Roman" panose="02020603050405020304" pitchFamily="18" charset="0"/>
                <a:ea typeface="Calibri" panose="020F0502020204030204" pitchFamily="34" charset="0"/>
                <a:cs typeface="Arial" panose="020B0604020202020204" pitchFamily="34" charset="0"/>
              </a:rPr>
              <a:t> </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sz="2400" dirty="0">
                <a:latin typeface="Times New Roman" panose="02020603050405020304" pitchFamily="18" charset="0"/>
                <a:ea typeface="Calibri" panose="020F0502020204030204" pitchFamily="34" charset="0"/>
                <a:cs typeface="Arial" panose="020B0604020202020204" pitchFamily="34" charset="0"/>
              </a:rPr>
              <a:t>Established in 1947, the International Standards Organization (ISO) is a multinational body dedicated to worldwide agreement on international standards. An ISO standard that covers all aspects of network communications is the Open Systems Interconnection model. It was first introduced in the late 1970s. An open system is a set of protocols that allows any two different systems to communicate regardless of their underlying architecture. The purpose of the OSI model is to show how to facilitate communication between different systems without requiring changes to the logic of the underlying hardware and software. The OSI model is not a protocol; it is a model for understanding and designing a network architecture that is flexible, robust, and interoperable.</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sz="2400" dirty="0">
                <a:latin typeface="Times New Roman" panose="02020603050405020304" pitchFamily="18" charset="0"/>
                <a:ea typeface="Calibri" panose="020F0502020204030204" pitchFamily="34"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0596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1696" y="1025967"/>
            <a:ext cx="9348716" cy="2613857"/>
          </a:xfrm>
          <a:prstGeom prst="rect">
            <a:avLst/>
          </a:prstGeom>
        </p:spPr>
        <p:txBody>
          <a:bodyPr wrap="square">
            <a:spAutoFit/>
          </a:bodyPr>
          <a:lstStyle/>
          <a:p>
            <a:pPr algn="just">
              <a:lnSpc>
                <a:spcPct val="115000"/>
              </a:lnSpc>
              <a:spcAft>
                <a:spcPts val="0"/>
              </a:spcAft>
            </a:pPr>
            <a:r>
              <a:rPr lang="en-US" sz="2400" dirty="0">
                <a:latin typeface="Times New Roman" panose="02020603050405020304" pitchFamily="18" charset="0"/>
                <a:ea typeface="Calibri" panose="020F0502020204030204" pitchFamily="34" charset="0"/>
                <a:cs typeface="Arial" panose="020B0604020202020204" pitchFamily="34" charset="0"/>
              </a:rPr>
              <a:t>The OSI model is a layered framework for the design of network systems that allows communication between all types of computer systems. It consists of seven separate but related layers, each of which defines a part of the process of moving information across a network (see Figure 3.1). An understanding of the fundamentals of the OSI model provides a solid basis for exploring data communications.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02396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42949" y="752873"/>
            <a:ext cx="6508172" cy="4392333"/>
          </a:xfrm>
          <a:prstGeom prst="rect">
            <a:avLst/>
          </a:prstGeom>
          <a:noFill/>
          <a:ln>
            <a:noFill/>
          </a:ln>
          <a:effectLst/>
          <a:extLst/>
        </p:spPr>
      </p:pic>
    </p:spTree>
    <p:extLst>
      <p:ext uri="{BB962C8B-B14F-4D97-AF65-F5344CB8AC3E}">
        <p14:creationId xmlns:p14="http://schemas.microsoft.com/office/powerpoint/2010/main" val="2974081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3037" y="261082"/>
            <a:ext cx="10408693" cy="5861605"/>
          </a:xfrm>
          <a:prstGeom prst="rect">
            <a:avLst/>
          </a:prstGeom>
        </p:spPr>
        <p:txBody>
          <a:bodyPr wrap="square">
            <a:spAutoFit/>
          </a:bodyPr>
          <a:lstStyle/>
          <a:p>
            <a:pPr algn="just">
              <a:lnSpc>
                <a:spcPct val="115000"/>
              </a:lnSpc>
              <a:spcAft>
                <a:spcPts val="0"/>
              </a:spcAft>
            </a:pPr>
            <a:r>
              <a:rPr lang="en-US" sz="2000" u="sng" dirty="0">
                <a:latin typeface="Times New Roman" panose="02020603050405020304" pitchFamily="18" charset="0"/>
                <a:ea typeface="Calibri" panose="020F0502020204030204" pitchFamily="34" charset="0"/>
                <a:cs typeface="Arial" panose="020B0604020202020204" pitchFamily="34" charset="0"/>
              </a:rPr>
              <a:t>Layered Architecture: -</a:t>
            </a:r>
            <a:r>
              <a:rPr lang="en-US" sz="2000"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The OSI model is composed of seven ordered layers: physical, data link, network, transport, session, presentation, and application. Figure 3.2 shows the layers involved when a message is sent from device A to device B. As the message travels from A to B, it may pass through many intermediate nodes. These intermediate nodes usually involve only the first three layers of the OSI model.</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In developing the model, the designers distilled the process of transmitting data to its most fundamental elements. They identified which networking functions had related uses and collected those functions into discrete groups that became the layers. Each layer defines a family of functions distinct from those of the other layers. By defining and localizing functionality in this fashion, the designers created an architecture that is both comprehensive and flexible. Most importantly, the OSI model allows complete interoperability between otherwise incompatible systems.</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Within a single machine, each layer calls upon the services of the layer just below it. Layer 3, for example, uses the services provided by layer 2 and provides services for layer 4. Between machines, layer x on one machine communicates with layer x on another machine. This communication is governed by an agreed-upon series of rules and conventions called protocols. The processes on each machine that communicate at a given layer are called peer-to-peer processes. Communication between machines is therefore a peer-to-peer process using the protocols appropriate to a given layer.</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63242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3206" y="944530"/>
            <a:ext cx="10440537" cy="2684646"/>
          </a:xfrm>
          <a:prstGeom prst="rect">
            <a:avLst/>
          </a:prstGeom>
        </p:spPr>
        <p:txBody>
          <a:bodyPr wrap="square">
            <a:spAutoFit/>
          </a:bodyPr>
          <a:lstStyle/>
          <a:p>
            <a:pPr algn="just">
              <a:lnSpc>
                <a:spcPct val="115000"/>
              </a:lnSpc>
              <a:spcAft>
                <a:spcPts val="0"/>
              </a:spcAft>
            </a:pPr>
            <a:r>
              <a:rPr lang="en-US" sz="2800" u="sng" dirty="0">
                <a:latin typeface="Times New Roman" panose="02020603050405020304" pitchFamily="18" charset="0"/>
                <a:ea typeface="Calibri" panose="020F0502020204030204" pitchFamily="34" charset="0"/>
                <a:cs typeface="Arial" panose="020B0604020202020204" pitchFamily="34" charset="0"/>
              </a:rPr>
              <a:t>Peer-to-Peer Processes</a:t>
            </a:r>
            <a:r>
              <a:rPr lang="en-US" sz="2800" dirty="0">
                <a:latin typeface="Times New Roman" panose="02020603050405020304" pitchFamily="18" charset="0"/>
                <a:ea typeface="Calibri" panose="020F0502020204030204" pitchFamily="34" charset="0"/>
                <a:cs typeface="Arial" panose="020B0604020202020204" pitchFamily="34" charset="0"/>
              </a:rPr>
              <a:t>: - </a:t>
            </a:r>
            <a:r>
              <a:rPr lang="en-US" sz="2400" dirty="0">
                <a:latin typeface="Times New Roman" panose="02020603050405020304" pitchFamily="18" charset="0"/>
                <a:ea typeface="Calibri" panose="020F0502020204030204" pitchFamily="34" charset="0"/>
                <a:cs typeface="Arial" panose="020B0604020202020204" pitchFamily="34" charset="0"/>
              </a:rPr>
              <a:t>At the physical layer, communication is direct: In Figure 3.2, device A sends a stream of bits to device B (through intermediate nodes). At the higher layers, however, communication must move down through the layers on device A, over to device B, and then back up through the layers. Each layer in the sending device adds its own information to the message it receives from the layer just above it and passes the whole package to the layer just below it.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12924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19869" y="456631"/>
            <a:ext cx="7578767" cy="5411906"/>
          </a:xfrm>
          <a:prstGeom prst="rect">
            <a:avLst/>
          </a:prstGeom>
          <a:noFill/>
          <a:ln>
            <a:noFill/>
          </a:ln>
          <a:effectLst/>
          <a:extLst/>
        </p:spPr>
      </p:pic>
    </p:spTree>
    <p:extLst>
      <p:ext uri="{BB962C8B-B14F-4D97-AF65-F5344CB8AC3E}">
        <p14:creationId xmlns:p14="http://schemas.microsoft.com/office/powerpoint/2010/main" val="213874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6854" y="448252"/>
            <a:ext cx="10604310" cy="4941353"/>
          </a:xfrm>
          <a:prstGeom prst="rect">
            <a:avLst/>
          </a:prstGeom>
        </p:spPr>
        <p:txBody>
          <a:bodyPr wrap="square">
            <a:spAutoFit/>
          </a:bodyPr>
          <a:lstStyle/>
          <a:p>
            <a:pPr algn="just">
              <a:lnSpc>
                <a:spcPct val="115000"/>
              </a:lnSpc>
              <a:spcAft>
                <a:spcPts val="0"/>
              </a:spcAft>
            </a:pPr>
            <a:r>
              <a:rPr lang="en-US" sz="2000" u="sng" dirty="0">
                <a:latin typeface="Times New Roman" panose="02020603050405020304" pitchFamily="18" charset="0"/>
                <a:ea typeface="Calibri" panose="020F0502020204030204" pitchFamily="34" charset="0"/>
                <a:cs typeface="Arial" panose="020B0604020202020204" pitchFamily="34" charset="0"/>
              </a:rPr>
              <a:t>Interfaces between Layers</a:t>
            </a:r>
            <a:r>
              <a:rPr lang="en-US" dirty="0">
                <a:latin typeface="Times New Roman" panose="02020603050405020304" pitchFamily="18" charset="0"/>
                <a:ea typeface="Calibri" panose="020F0502020204030204" pitchFamily="34" charset="0"/>
                <a:cs typeface="Arial" panose="020B0604020202020204" pitchFamily="34" charset="0"/>
              </a:rPr>
              <a:t>: - The passing of the data and network information down through the layers of the sending device and back up through the layers of the receiving device is made possible by an interface between each pair of adjacent layers. Each interface defines the information and services a layer must provide for the layer above it. Well-defined interfaces and layer functions provide modularity to a network. As long as a layer provides the expected services to the layer above it, the specific implementation of its functions can be modified or replaced without requiring changes to the surrounding layers.</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sz="2000" u="sng" dirty="0">
                <a:latin typeface="Times New Roman" panose="02020603050405020304" pitchFamily="18" charset="0"/>
                <a:ea typeface="Calibri" panose="020F0502020204030204" pitchFamily="34" charset="0"/>
                <a:cs typeface="Arial" panose="020B0604020202020204" pitchFamily="34" charset="0"/>
              </a:rPr>
              <a:t>Organization of the Layers</a:t>
            </a:r>
            <a:r>
              <a:rPr lang="en-US" dirty="0">
                <a:latin typeface="Times New Roman" panose="02020603050405020304" pitchFamily="18" charset="0"/>
                <a:ea typeface="Calibri" panose="020F0502020204030204" pitchFamily="34" charset="0"/>
                <a:cs typeface="Arial" panose="020B0604020202020204" pitchFamily="34" charset="0"/>
              </a:rPr>
              <a:t>: - The seven layers can be thought of as belonging to three subgroups. Layers 1, 2, and 3-physical, data link, and network-are the network support layers; they deal with the physical aspects of moving data from one device to another (such as electrical specifications, physical connections, physical addressing, and transport timing and reliability). Layers 5, 6, and 7-session, presentation, and application-can be thought of as the user support layers; they allow interoperability among unrelated software systems. Layer 4, the transport layer, links the two subgroups and ensures that what the lower layers have transmitted is in a form that the upper layers can use. The upper OSI layers are almost always implemented in software; lower layers are a combination of hardware and software, except for the physical layer, which is mostly hardware.</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43711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1570" y="820645"/>
            <a:ext cx="10413242" cy="3596369"/>
          </a:xfrm>
          <a:prstGeom prst="rect">
            <a:avLst/>
          </a:prstGeom>
        </p:spPr>
        <p:txBody>
          <a:bodyPr wrap="square">
            <a:spAutoFit/>
          </a:bodyPr>
          <a:lstStyle/>
          <a:p>
            <a:pPr algn="just">
              <a:lnSpc>
                <a:spcPct val="115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In Figure 3.3, which gives an overall view of the OSI layers, D7 means the data unit at layer 7, D6 means the data unit at layer 6, and so on. The process starts at layer 7 (the application layer), then moves from layer to layer in descending, sequential order. At each layer, a header, or possibly a trailer, can be added to the data unit.</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Commonly, the trailer is added only at layer 2. When the formatted data unit passes through the physical layer (layer 1), it is changed into an electromagnetic signal and transported along a physical link.</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0"/>
              </a:spcAft>
            </a:pPr>
            <a:r>
              <a:rPr lang="en-US" dirty="0">
                <a:latin typeface="Times New Roman" panose="02020603050405020304" pitchFamily="18" charset="0"/>
                <a:ea typeface="Calibri" panose="020F0502020204030204" pitchFamily="34" charset="0"/>
                <a:cs typeface="Arial" panose="020B0604020202020204" pitchFamily="34" charset="0"/>
              </a:rPr>
              <a:t>Upon reaching its destination, the signal passes into layer 1 and is transformed back into digital form. The data units then move back up through the OSI layers. As each block of data reaches the next higher layer, the headers and trailers attached to it at the corresponding sending layer are removed, and actions appropriate to that layer are taken. By the time it reaches layer 7, the message is again in a form appropriate to the application and is made available to the recipient.</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76568802"/>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35</TotalTime>
  <Words>488</Words>
  <Application>Microsoft Office PowerPoint</Application>
  <PresentationFormat>Widescreen</PresentationFormat>
  <Paragraphs>36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wurod mohamed</dc:creator>
  <cp:lastModifiedBy>ahmed_zydi@yahoo.com</cp:lastModifiedBy>
  <cp:revision>10</cp:revision>
  <dcterms:created xsi:type="dcterms:W3CDTF">2018-11-11T05:21:12Z</dcterms:created>
  <dcterms:modified xsi:type="dcterms:W3CDTF">2018-11-11T09:42:01Z</dcterms:modified>
</cp:coreProperties>
</file>